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Inter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56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sv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8717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microsoft.com/office/2007/relationships/hdphoto" Target="../media/hdphoto2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microsoft.com/office/2007/relationships/hdphoto" Target="../media/hdphoto1.wdp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9123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Mobile Market Intelligence </a:t>
            </a:r>
            <a:r>
              <a:rPr lang="en-US" sz="4450" b="1" dirty="0">
                <a:solidFill>
                  <a:srgbClr val="FFFFFF"/>
                </a:solidFill>
                <a:latin typeface="Inter Bold"/>
                <a:ea typeface="Inter Bold" pitchFamily="34" charset="-122"/>
                <a:cs typeface="Inter Bold" pitchFamily="34" charset="-120"/>
              </a:rPr>
              <a:t>Dashboard</a:t>
            </a: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(2025)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357680" y="3816484"/>
            <a:ext cx="463061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Strategic Analysis of 5,000+ Smartphones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1" y="4551800"/>
            <a:ext cx="4165668" cy="4014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IN" sz="2800" dirty="0">
                <a:solidFill>
                  <a:schemeClr val="bg1"/>
                </a:solidFill>
              </a:rPr>
              <a:t>Presented By</a:t>
            </a:r>
            <a:r>
              <a:rPr lang="en-IN" sz="1600" dirty="0">
                <a:solidFill>
                  <a:schemeClr val="bg1"/>
                </a:solidFill>
              </a:rPr>
              <a:t> : </a:t>
            </a:r>
            <a:r>
              <a:rPr lang="en-IN" sz="2800" dirty="0">
                <a:solidFill>
                  <a:schemeClr val="bg1"/>
                </a:solidFill>
              </a:rPr>
              <a:t>SACHIN VK</a:t>
            </a:r>
          </a:p>
          <a:p>
            <a:pPr>
              <a:lnSpc>
                <a:spcPts val="2850"/>
              </a:lnSpc>
            </a:pPr>
            <a:endParaRPr lang="en-IN" sz="2800" dirty="0">
              <a:solidFill>
                <a:schemeClr val="bg1"/>
              </a:solidFill>
            </a:endParaRPr>
          </a:p>
          <a:p>
            <a:pPr>
              <a:lnSpc>
                <a:spcPts val="2850"/>
              </a:lnSpc>
            </a:pP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6280191" y="5392817"/>
            <a:ext cx="5080068" cy="310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Tools Used: Excel, Power Pivot, Macros, What-If Analysis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083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Overview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453396"/>
            <a:ext cx="78947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Business Problem &amp; Solution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2802850"/>
            <a:ext cx="4205168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Manually analyzing specifications and market data for over 5,000 smartphone models presented an insurmountable challenge. Our objective was to transform this raw, unmanageable data into actionable insights.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660600" y="2383586"/>
            <a:ext cx="4082891" cy="2706409"/>
          </a:xfrm>
          <a:prstGeom prst="roundRect">
            <a:avLst>
              <a:gd name="adj" fmla="val 4200"/>
            </a:avLst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/>
        </p:spPr>
      </p:sp>
      <p:sp>
        <p:nvSpPr>
          <p:cNvPr id="8" name="Shape 5"/>
          <p:cNvSpPr/>
          <p:nvPr/>
        </p:nvSpPr>
        <p:spPr>
          <a:xfrm>
            <a:off x="793790" y="5536049"/>
            <a:ext cx="6407944" cy="1685092"/>
          </a:xfrm>
          <a:prstGeom prst="roundRect">
            <a:avLst>
              <a:gd name="adj" fmla="val 5654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8224" y="5770483"/>
            <a:ext cx="28805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Instant Comparisons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28224" y="6260902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Compare brands, pricing, and specs effortlessly.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428548" y="5536049"/>
            <a:ext cx="6408063" cy="1685092"/>
          </a:xfrm>
          <a:prstGeom prst="roundRect">
            <a:avLst>
              <a:gd name="adj" fmla="val 5654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662982" y="57704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Interactive Insights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662982" y="6260902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Dynamic dashboard for real-time market understanding.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76199" y="492204"/>
            <a:ext cx="2025729" cy="241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Technical Foundation</a:t>
            </a:r>
            <a:endParaRPr lang="en-US" sz="1500" dirty="0"/>
          </a:p>
        </p:txBody>
      </p:sp>
      <p:sp>
        <p:nvSpPr>
          <p:cNvPr id="3" name="Text 1"/>
          <p:cNvSpPr/>
          <p:nvPr/>
        </p:nvSpPr>
        <p:spPr>
          <a:xfrm>
            <a:off x="1976199" y="776168"/>
            <a:ext cx="6197322" cy="483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How It Was Built: ETL &amp; Modeling</a:t>
            </a:r>
            <a:endParaRPr lang="en-US" sz="30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9451" y="1418034"/>
            <a:ext cx="6271379" cy="3722132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20099" y="2327785"/>
            <a:ext cx="533884" cy="53388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544441" y="4126642"/>
            <a:ext cx="1558942" cy="600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Relationship Resolution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65582" y="2328786"/>
            <a:ext cx="533884" cy="533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579747" y="4126642"/>
            <a:ext cx="1558942" cy="600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Modeling</a:t>
            </a:r>
            <a:endParaRPr lang="en-US" sz="18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100888" y="2328786"/>
            <a:ext cx="533884" cy="5338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4583020" y="4126642"/>
            <a:ext cx="1558942" cy="600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Cleaning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1976199" y="5258872"/>
            <a:ext cx="10677882" cy="4164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methodology involved a robust Extract, Transform, Load (ETL) process combined with advanced data modeling techniques to ensure data integrity and analytical flexibility.</a:t>
            </a:r>
            <a:endParaRPr lang="en-US" sz="1200" dirty="0"/>
          </a:p>
        </p:txBody>
      </p:sp>
      <p:sp>
        <p:nvSpPr>
          <p:cNvPr id="12" name="Shape 6"/>
          <p:cNvSpPr/>
          <p:nvPr/>
        </p:nvSpPr>
        <p:spPr>
          <a:xfrm>
            <a:off x="1976199" y="5794058"/>
            <a:ext cx="3488888" cy="1943219"/>
          </a:xfrm>
          <a:prstGeom prst="roundRect">
            <a:avLst>
              <a:gd name="adj" fmla="val 5647"/>
            </a:avLst>
          </a:prstGeom>
          <a:solidFill>
            <a:srgbClr val="272525"/>
          </a:solidFill>
          <a:ln w="22860">
            <a:solidFill>
              <a:srgbClr val="2A1999"/>
            </a:solidFill>
            <a:prstDash val="solid"/>
          </a:ln>
        </p:spPr>
      </p:sp>
      <p:sp>
        <p:nvSpPr>
          <p:cNvPr id="13" name="Shape 7"/>
          <p:cNvSpPr/>
          <p:nvPr/>
        </p:nvSpPr>
        <p:spPr>
          <a:xfrm>
            <a:off x="1953339" y="5794058"/>
            <a:ext cx="91440" cy="1943219"/>
          </a:xfrm>
          <a:prstGeom prst="roundRect">
            <a:avLst>
              <a:gd name="adj" fmla="val 71081"/>
            </a:avLst>
          </a:prstGeom>
          <a:solidFill>
            <a:srgbClr val="2B0AFF"/>
          </a:solidFill>
          <a:ln/>
        </p:spPr>
      </p:sp>
      <p:sp>
        <p:nvSpPr>
          <p:cNvPr id="14" name="Text 8"/>
          <p:cNvSpPr/>
          <p:nvPr/>
        </p:nvSpPr>
        <p:spPr>
          <a:xfrm>
            <a:off x="2222302" y="5971580"/>
            <a:ext cx="2908578" cy="241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Power Query for Data Cleaning</a:t>
            </a:r>
            <a:endParaRPr lang="en-US" sz="1500" dirty="0"/>
          </a:p>
        </p:txBody>
      </p:sp>
      <p:sp>
        <p:nvSpPr>
          <p:cNvPr id="15" name="Text 9"/>
          <p:cNvSpPr/>
          <p:nvPr/>
        </p:nvSpPr>
        <p:spPr>
          <a:xfrm>
            <a:off x="2222302" y="6276737"/>
            <a:ext cx="3065264" cy="1041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Raw CSV data was meticulously cleaned and transformed. Key operations included splitting combined "RAM/Storage" columns into distinct attributes for granular analysis.</a:t>
            </a:r>
            <a:endParaRPr lang="en-US" sz="1200" dirty="0"/>
          </a:p>
        </p:txBody>
      </p:sp>
      <p:sp>
        <p:nvSpPr>
          <p:cNvPr id="16" name="Shape 10"/>
          <p:cNvSpPr/>
          <p:nvPr/>
        </p:nvSpPr>
        <p:spPr>
          <a:xfrm>
            <a:off x="5570577" y="5794058"/>
            <a:ext cx="3489008" cy="1943219"/>
          </a:xfrm>
          <a:prstGeom prst="roundRect">
            <a:avLst>
              <a:gd name="adj" fmla="val 5647"/>
            </a:avLst>
          </a:prstGeom>
          <a:solidFill>
            <a:srgbClr val="272525"/>
          </a:solidFill>
          <a:ln w="22860">
            <a:solidFill>
              <a:srgbClr val="2A1999"/>
            </a:solidFill>
            <a:prstDash val="solid"/>
          </a:ln>
        </p:spPr>
      </p:sp>
      <p:sp>
        <p:nvSpPr>
          <p:cNvPr id="17" name="Shape 11"/>
          <p:cNvSpPr/>
          <p:nvPr/>
        </p:nvSpPr>
        <p:spPr>
          <a:xfrm>
            <a:off x="5547717" y="5794058"/>
            <a:ext cx="91440" cy="1943219"/>
          </a:xfrm>
          <a:prstGeom prst="roundRect">
            <a:avLst>
              <a:gd name="adj" fmla="val 71081"/>
            </a:avLst>
          </a:prstGeom>
          <a:solidFill>
            <a:srgbClr val="2B0AFF"/>
          </a:solidFill>
          <a:ln/>
        </p:spPr>
      </p:sp>
      <p:sp>
        <p:nvSpPr>
          <p:cNvPr id="18" name="Text 12"/>
          <p:cNvSpPr/>
          <p:nvPr/>
        </p:nvSpPr>
        <p:spPr>
          <a:xfrm>
            <a:off x="5816679" y="5971580"/>
            <a:ext cx="2315528" cy="241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Star Schema Data Model</a:t>
            </a:r>
            <a:endParaRPr lang="en-US" sz="1500" dirty="0"/>
          </a:p>
        </p:txBody>
      </p:sp>
      <p:sp>
        <p:nvSpPr>
          <p:cNvPr id="19" name="Text 13"/>
          <p:cNvSpPr/>
          <p:nvPr/>
        </p:nvSpPr>
        <p:spPr>
          <a:xfrm>
            <a:off x="5816679" y="6276737"/>
            <a:ext cx="3065383" cy="1041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scalable Star Schema Data Model was constructed within Power Pivot, optimizing performance and facilitating complex queries across various data dimensions.</a:t>
            </a:r>
            <a:endParaRPr lang="en-US" sz="1200" dirty="0"/>
          </a:p>
        </p:txBody>
      </p:sp>
      <p:sp>
        <p:nvSpPr>
          <p:cNvPr id="20" name="Shape 14"/>
          <p:cNvSpPr/>
          <p:nvPr/>
        </p:nvSpPr>
        <p:spPr>
          <a:xfrm>
            <a:off x="9165074" y="5794058"/>
            <a:ext cx="3489008" cy="1943219"/>
          </a:xfrm>
          <a:prstGeom prst="roundRect">
            <a:avLst>
              <a:gd name="adj" fmla="val 5647"/>
            </a:avLst>
          </a:prstGeom>
          <a:solidFill>
            <a:srgbClr val="272525"/>
          </a:solidFill>
          <a:ln w="22860">
            <a:solidFill>
              <a:srgbClr val="2A1999"/>
            </a:solidFill>
            <a:prstDash val="solid"/>
          </a:ln>
        </p:spPr>
      </p:sp>
      <p:sp>
        <p:nvSpPr>
          <p:cNvPr id="21" name="Shape 15"/>
          <p:cNvSpPr/>
          <p:nvPr/>
        </p:nvSpPr>
        <p:spPr>
          <a:xfrm>
            <a:off x="9142214" y="5794058"/>
            <a:ext cx="91440" cy="1943219"/>
          </a:xfrm>
          <a:prstGeom prst="roundRect">
            <a:avLst>
              <a:gd name="adj" fmla="val 71081"/>
            </a:avLst>
          </a:prstGeom>
          <a:solidFill>
            <a:srgbClr val="2B0AFF"/>
          </a:solidFill>
          <a:ln/>
        </p:spPr>
      </p:sp>
      <p:sp>
        <p:nvSpPr>
          <p:cNvPr id="22" name="Text 16"/>
          <p:cNvSpPr/>
          <p:nvPr/>
        </p:nvSpPr>
        <p:spPr>
          <a:xfrm>
            <a:off x="9411176" y="5971580"/>
            <a:ext cx="3065383" cy="4836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Many-to-Many Relationship Resolution</a:t>
            </a:r>
            <a:endParaRPr lang="en-US" sz="1500" dirty="0"/>
          </a:p>
        </p:txBody>
      </p:sp>
      <p:sp>
        <p:nvSpPr>
          <p:cNvPr id="23" name="Text 17"/>
          <p:cNvSpPr/>
          <p:nvPr/>
        </p:nvSpPr>
        <p:spPr>
          <a:xfrm>
            <a:off x="9411176" y="6518553"/>
            <a:ext cx="3065383" cy="1041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Advanced techniques were applied to resolve "Many-to-Many" relationship errors, guaranteeing accurate filtering and reliable data aggregation throughout the dashboard.</a:t>
            </a: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76770" y="571976"/>
            <a:ext cx="2006560" cy="250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Solution in Action</a:t>
            </a:r>
            <a:endParaRPr lang="en-US" sz="1550" dirty="0"/>
          </a:p>
        </p:txBody>
      </p:sp>
      <p:sp>
        <p:nvSpPr>
          <p:cNvPr id="3" name="Text 1"/>
          <p:cNvSpPr/>
          <p:nvPr/>
        </p:nvSpPr>
        <p:spPr>
          <a:xfrm>
            <a:off x="1776770" y="868085"/>
            <a:ext cx="6126242" cy="501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Executive Dashboard Overview</a:t>
            </a:r>
            <a:endParaRPr lang="en-US" sz="3150" dirty="0"/>
          </a:p>
        </p:txBody>
      </p:sp>
      <p:pic>
        <p:nvPicPr>
          <p:cNvPr id="4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25427" y="1667828"/>
            <a:ext cx="6965473" cy="400216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238655" y="3230523"/>
            <a:ext cx="3622358" cy="876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interactive dashboard provides business stakeholders with a comprehensive view of the mobile market, enabling data-driven decision-making at a glance.</a:t>
            </a:r>
            <a:endParaRPr lang="en-US" sz="1250" dirty="0"/>
          </a:p>
        </p:txBody>
      </p:sp>
      <p:sp>
        <p:nvSpPr>
          <p:cNvPr id="6" name="Shape 3"/>
          <p:cNvSpPr/>
          <p:nvPr/>
        </p:nvSpPr>
        <p:spPr>
          <a:xfrm>
            <a:off x="1776770" y="5925502"/>
            <a:ext cx="3616523" cy="481489"/>
          </a:xfrm>
          <a:prstGeom prst="roundRect">
            <a:avLst>
              <a:gd name="adj" fmla="val 480112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3464600" y="6015752"/>
            <a:ext cx="240744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937266" y="6520577"/>
            <a:ext cx="2059662" cy="250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Dynamic Slicer Panel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1937266" y="6839426"/>
            <a:ext cx="3295531" cy="438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Effortlessly filter data by Brand, Year, and specific Hardware Specifications.</a:t>
            </a:r>
            <a:endParaRPr lang="en-US" sz="1250" dirty="0"/>
          </a:p>
        </p:txBody>
      </p:sp>
      <p:sp>
        <p:nvSpPr>
          <p:cNvPr id="10" name="Shape 7"/>
          <p:cNvSpPr/>
          <p:nvPr/>
        </p:nvSpPr>
        <p:spPr>
          <a:xfrm>
            <a:off x="5506879" y="5925502"/>
            <a:ext cx="3616523" cy="481489"/>
          </a:xfrm>
          <a:prstGeom prst="roundRect">
            <a:avLst>
              <a:gd name="adj" fmla="val 480112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194709" y="6015752"/>
            <a:ext cx="240744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5667375" y="6520577"/>
            <a:ext cx="2006560" cy="250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Real-time KPI Cards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5667375" y="6839426"/>
            <a:ext cx="3295531" cy="438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Instantly view critical metrics like "Total Models" and "Avg Price."</a:t>
            </a:r>
            <a:endParaRPr lang="en-US" sz="1250" dirty="0"/>
          </a:p>
        </p:txBody>
      </p:sp>
      <p:sp>
        <p:nvSpPr>
          <p:cNvPr id="14" name="Shape 11"/>
          <p:cNvSpPr/>
          <p:nvPr/>
        </p:nvSpPr>
        <p:spPr>
          <a:xfrm>
            <a:off x="9236988" y="5925502"/>
            <a:ext cx="3616523" cy="481489"/>
          </a:xfrm>
          <a:prstGeom prst="roundRect">
            <a:avLst>
              <a:gd name="adj" fmla="val 480112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0924818" y="6015752"/>
            <a:ext cx="240744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9397484" y="6520577"/>
            <a:ext cx="3002637" cy="250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Market Share &amp; Pricing Visuals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9397484" y="6839426"/>
            <a:ext cx="3295531" cy="6575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Visualize market leadership with a dynamic Donut Chart and track pricing shifts with a clear Line Chart.</a:t>
            </a:r>
            <a:endParaRPr lang="en-US" sz="12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1640" y="842010"/>
            <a:ext cx="324326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Data-Driven Conclusions</a:t>
            </a:r>
            <a:endParaRPr lang="en-US" sz="2050" dirty="0"/>
          </a:p>
        </p:txBody>
      </p:sp>
      <p:sp>
        <p:nvSpPr>
          <p:cNvPr id="3" name="Text 1"/>
          <p:cNvSpPr/>
          <p:nvPr/>
        </p:nvSpPr>
        <p:spPr>
          <a:xfrm>
            <a:off x="741640" y="1252299"/>
            <a:ext cx="6654760" cy="662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Strategic Market Findings</a:t>
            </a:r>
            <a:endParaRPr lang="en-US" sz="4150" dirty="0"/>
          </a:p>
        </p:txBody>
      </p:sp>
      <p:sp>
        <p:nvSpPr>
          <p:cNvPr id="5" name="Text 2"/>
          <p:cNvSpPr/>
          <p:nvPr/>
        </p:nvSpPr>
        <p:spPr>
          <a:xfrm>
            <a:off x="741640" y="3403402"/>
            <a:ext cx="3243263" cy="405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8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Market Leader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741640" y="3921941"/>
            <a:ext cx="3688211" cy="1824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analysis confirms Samsung maintains a dominant position in terms of overall market volume and model diversity.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5613621" y="3403402"/>
            <a:ext cx="3147102" cy="6622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8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5G Premium</a:t>
            </a:r>
            <a:endParaRPr lang="en-US" sz="2800" dirty="0"/>
          </a:p>
        </p:txBody>
      </p:sp>
      <p:sp>
        <p:nvSpPr>
          <p:cNvPr id="9" name="Text 5"/>
          <p:cNvSpPr/>
          <p:nvPr/>
        </p:nvSpPr>
        <p:spPr>
          <a:xfrm>
            <a:off x="5613621" y="3921941"/>
            <a:ext cx="3565557" cy="2330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5G-enabled smartphones command a significantly higher average selling price compared to their 4G counterparts, reflecting advanced technology and early adoption costs.</a:t>
            </a:r>
            <a:endParaRPr lang="en-US" sz="1650" dirty="0"/>
          </a:p>
        </p:txBody>
      </p:sp>
      <p:sp>
        <p:nvSpPr>
          <p:cNvPr id="11" name="Text 6"/>
          <p:cNvSpPr/>
          <p:nvPr/>
        </p:nvSpPr>
        <p:spPr>
          <a:xfrm>
            <a:off x="10020793" y="3403402"/>
            <a:ext cx="4060556" cy="5162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8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Optimal Value Segment</a:t>
            </a:r>
            <a:endParaRPr lang="en-US" sz="2800" dirty="0"/>
          </a:p>
        </p:txBody>
      </p:sp>
      <p:sp>
        <p:nvSpPr>
          <p:cNvPr id="12" name="Text 7"/>
          <p:cNvSpPr/>
          <p:nvPr/>
        </p:nvSpPr>
        <p:spPr>
          <a:xfrm>
            <a:off x="10213383" y="3921941"/>
            <a:ext cx="3675377" cy="2088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₹15,000 - ₹25,000 price bracket consistently offers the best balance of features and performance, particularly in battery life per rupee invested.</a:t>
            </a:r>
            <a:endParaRPr lang="en-US" sz="1650" dirty="0"/>
          </a:p>
        </p:txBody>
      </p:sp>
      <p:pic>
        <p:nvPicPr>
          <p:cNvPr id="1026" name="Picture 2" descr="Samsung Logo | Brand Identity | Samsung US">
            <a:extLst>
              <a:ext uri="{FF2B5EF4-FFF2-40B4-BE49-F238E27FC236}">
                <a16:creationId xmlns:a16="http://schemas.microsoft.com/office/drawing/2014/main" id="{B94C34E2-6AC9-84B5-7979-A95D94D8F1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4" t="29135" r="10305" b="28412"/>
          <a:stretch>
            <a:fillRect/>
          </a:stretch>
        </p:blipFill>
        <p:spPr bwMode="auto">
          <a:xfrm>
            <a:off x="924165" y="2235080"/>
            <a:ext cx="2878212" cy="853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5g logo Images - Free Download on Freepik">
            <a:extLst>
              <a:ext uri="{FF2B5EF4-FFF2-40B4-BE49-F238E27FC236}">
                <a16:creationId xmlns:a16="http://schemas.microsoft.com/office/drawing/2014/main" id="{FFB0112C-061E-9CF8-5682-0B53948BA7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8649" b="71216" l="21216" r="79459">
                        <a14:foregroundMark x1="32027" y1="44459" x2="32027" y2="44459"/>
                        <a14:foregroundMark x1="30811" y1="63243" x2="30811" y2="63243"/>
                        <a14:foregroundMark x1="67838" y1="43108" x2="67838" y2="43108"/>
                        <a14:foregroundMark x1="71757" y1="36892" x2="71757" y2="36892"/>
                        <a14:foregroundMark x1="69730" y1="37568" x2="69730" y2="37568"/>
                        <a14:foregroundMark x1="76892" y1="48514" x2="76892" y2="48514"/>
                        <a14:foregroundMark x1="77432" y1="52568" x2="77432" y2="52568"/>
                        <a14:foregroundMark x1="79459" y1="54054" x2="79459" y2="54054"/>
                        <a14:foregroundMark x1="64324" y1="51622" x2="64324" y2="51622"/>
                        <a14:foregroundMark x1="50270" y1="70811" x2="50270" y2="708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835" t="23332" r="17458" b="23109"/>
          <a:stretch>
            <a:fillRect/>
          </a:stretch>
        </p:blipFill>
        <p:spPr bwMode="auto">
          <a:xfrm>
            <a:off x="6442714" y="1977051"/>
            <a:ext cx="1550907" cy="122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1D55C34-69FB-D048-8585-C7424D6315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244" b="89916" l="6475" r="91607">
                        <a14:foregroundMark x1="12230" y1="50420" x2="8873" y2="37815"/>
                        <a14:foregroundMark x1="8873" y1="68067" x2="6475" y2="47899"/>
                        <a14:foregroundMark x1="91607" y1="57143" x2="91127" y2="37815"/>
                        <a14:backgroundMark x1="47002" y1="21849" x2="47002" y2="21849"/>
                        <a14:backgroundMark x1="47002" y1="15126" x2="47002" y2="1512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64831" y="2095183"/>
            <a:ext cx="3972479" cy="113363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55959" y="666988"/>
            <a:ext cx="2607707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Enhancing User Experience</a:t>
            </a:r>
            <a:endParaRPr lang="en-US" sz="1500" dirty="0"/>
          </a:p>
        </p:txBody>
      </p:sp>
      <p:sp>
        <p:nvSpPr>
          <p:cNvPr id="3" name="Text 1"/>
          <p:cNvSpPr/>
          <p:nvPr/>
        </p:nvSpPr>
        <p:spPr>
          <a:xfrm>
            <a:off x="1955959" y="952143"/>
            <a:ext cx="9506426" cy="485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Advanced Automation: Macros &amp; What-If Analysis</a:t>
            </a:r>
            <a:endParaRPr lang="en-US" sz="30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5959" y="1716762"/>
            <a:ext cx="6834307" cy="387274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176742" y="3339108"/>
            <a:ext cx="3505200" cy="6279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maximize usability and provide forward-looking insights, the dashboard incorporates advanced automation and analytical tools.</a:t>
            </a:r>
            <a:endParaRPr lang="en-US" sz="1200" dirty="0"/>
          </a:p>
        </p:txBody>
      </p:sp>
      <p:sp>
        <p:nvSpPr>
          <p:cNvPr id="6" name="Shape 3"/>
          <p:cNvSpPr/>
          <p:nvPr/>
        </p:nvSpPr>
        <p:spPr>
          <a:xfrm>
            <a:off x="1955959" y="6061829"/>
            <a:ext cx="5306020" cy="1500783"/>
          </a:xfrm>
          <a:prstGeom prst="roundRect">
            <a:avLst>
              <a:gd name="adj" fmla="val 7311"/>
            </a:avLst>
          </a:prstGeom>
          <a:solidFill>
            <a:srgbClr val="272525"/>
          </a:solidFill>
          <a:ln/>
        </p:spPr>
      </p:sp>
      <p:sp>
        <p:nvSpPr>
          <p:cNvPr id="7" name="Shape 4"/>
          <p:cNvSpPr/>
          <p:nvPr/>
        </p:nvSpPr>
        <p:spPr>
          <a:xfrm>
            <a:off x="1955959" y="6038969"/>
            <a:ext cx="5306020" cy="91440"/>
          </a:xfrm>
          <a:prstGeom prst="roundRect">
            <a:avLst>
              <a:gd name="adj" fmla="val 71351"/>
            </a:avLst>
          </a:prstGeom>
          <a:solidFill>
            <a:srgbClr val="2B0AFF"/>
          </a:solidFill>
          <a:ln/>
        </p:spPr>
      </p:sp>
      <p:sp>
        <p:nvSpPr>
          <p:cNvPr id="8" name="Shape 5"/>
          <p:cNvSpPr/>
          <p:nvPr/>
        </p:nvSpPr>
        <p:spPr>
          <a:xfrm>
            <a:off x="4375904" y="5828824"/>
            <a:ext cx="466011" cy="466011"/>
          </a:xfrm>
          <a:prstGeom prst="roundRect">
            <a:avLst>
              <a:gd name="adj" fmla="val 196219"/>
            </a:avLst>
          </a:prstGeom>
          <a:solidFill>
            <a:srgbClr val="2B0AFF"/>
          </a:solidFill>
          <a:ln/>
        </p:spPr>
      </p:sp>
      <p:sp>
        <p:nvSpPr>
          <p:cNvPr id="9" name="Text 6"/>
          <p:cNvSpPr/>
          <p:nvPr/>
        </p:nvSpPr>
        <p:spPr>
          <a:xfrm>
            <a:off x="4515683" y="5945267"/>
            <a:ext cx="186333" cy="233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2134076" y="6450092"/>
            <a:ext cx="2287548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Reset Filters VBA Macro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2134076" y="6756559"/>
            <a:ext cx="4949785" cy="4186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custom VBA macro was developed to instantly clear all applied filters, ensuring a seamless user experience and quick navigation.</a:t>
            </a:r>
            <a:endParaRPr lang="en-US" sz="1200" dirty="0"/>
          </a:p>
        </p:txBody>
      </p:sp>
      <p:sp>
        <p:nvSpPr>
          <p:cNvPr id="12" name="Shape 9"/>
          <p:cNvSpPr/>
          <p:nvPr/>
        </p:nvSpPr>
        <p:spPr>
          <a:xfrm>
            <a:off x="7368302" y="6061829"/>
            <a:ext cx="5306139" cy="1500783"/>
          </a:xfrm>
          <a:prstGeom prst="roundRect">
            <a:avLst>
              <a:gd name="adj" fmla="val 7311"/>
            </a:avLst>
          </a:prstGeom>
          <a:solidFill>
            <a:srgbClr val="272525"/>
          </a:solidFill>
          <a:ln/>
        </p:spPr>
      </p:sp>
      <p:sp>
        <p:nvSpPr>
          <p:cNvPr id="13" name="Shape 10"/>
          <p:cNvSpPr/>
          <p:nvPr/>
        </p:nvSpPr>
        <p:spPr>
          <a:xfrm>
            <a:off x="7368302" y="6038969"/>
            <a:ext cx="5306139" cy="91440"/>
          </a:xfrm>
          <a:prstGeom prst="roundRect">
            <a:avLst>
              <a:gd name="adj" fmla="val 71351"/>
            </a:avLst>
          </a:prstGeom>
          <a:solidFill>
            <a:srgbClr val="2B0AFF"/>
          </a:solidFill>
          <a:ln/>
        </p:spPr>
      </p:sp>
      <p:sp>
        <p:nvSpPr>
          <p:cNvPr id="14" name="Shape 11"/>
          <p:cNvSpPr/>
          <p:nvPr/>
        </p:nvSpPr>
        <p:spPr>
          <a:xfrm>
            <a:off x="9788366" y="5828824"/>
            <a:ext cx="466011" cy="466011"/>
          </a:xfrm>
          <a:prstGeom prst="roundRect">
            <a:avLst>
              <a:gd name="adj" fmla="val 196219"/>
            </a:avLst>
          </a:prstGeom>
          <a:solidFill>
            <a:srgbClr val="2B0AFF"/>
          </a:solidFill>
          <a:ln/>
        </p:spPr>
      </p:sp>
      <p:sp>
        <p:nvSpPr>
          <p:cNvPr id="15" name="Text 12"/>
          <p:cNvSpPr/>
          <p:nvPr/>
        </p:nvSpPr>
        <p:spPr>
          <a:xfrm>
            <a:off x="9928146" y="5945267"/>
            <a:ext cx="186333" cy="233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7546419" y="6450092"/>
            <a:ext cx="2514838" cy="24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Revenue Sensitivity Model</a:t>
            </a:r>
            <a:endParaRPr lang="en-US" sz="1500" dirty="0"/>
          </a:p>
        </p:txBody>
      </p:sp>
      <p:sp>
        <p:nvSpPr>
          <p:cNvPr id="17" name="Text 14"/>
          <p:cNvSpPr/>
          <p:nvPr/>
        </p:nvSpPr>
        <p:spPr>
          <a:xfrm>
            <a:off x="7546419" y="6756559"/>
            <a:ext cx="4949904" cy="6279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Leveraging Excel's "What-If Analysis," we built a dynamic model to forecast potential revenue fluctuations based on various price changes and market scenarios.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27653"/>
            <a:ext cx="69828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Summary &amp; Future Scope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620351" y="2531745"/>
            <a:ext cx="72162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project successfully delivered an end-to-end Business Intelligence solution, transforming complex mobile market data into interactive, actionable insights for strategic decision-making.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2276594"/>
            <a:ext cx="30480" cy="1599009"/>
          </a:xfrm>
          <a:prstGeom prst="rect">
            <a:avLst/>
          </a:prstGeom>
          <a:solidFill>
            <a:srgbClr val="2B0AFF"/>
          </a:solidFill>
          <a:ln/>
        </p:spPr>
      </p:sp>
      <p:sp>
        <p:nvSpPr>
          <p:cNvPr id="6" name="Shape 3"/>
          <p:cNvSpPr/>
          <p:nvPr/>
        </p:nvSpPr>
        <p:spPr>
          <a:xfrm>
            <a:off x="6280190" y="4130754"/>
            <a:ext cx="7556421" cy="1322189"/>
          </a:xfrm>
          <a:prstGeom prst="roundRect">
            <a:avLst>
              <a:gd name="adj" fmla="val 41173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14624" y="43651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Scalability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6514624" y="485560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current architecture is ready to handle even larger datasets.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513</Words>
  <Application>Microsoft Office PowerPoint</Application>
  <PresentationFormat>Custom</PresentationFormat>
  <Paragraphs>63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Inter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Sachin Vk</cp:lastModifiedBy>
  <cp:revision>3</cp:revision>
  <dcterms:created xsi:type="dcterms:W3CDTF">2026-02-09T08:24:26Z</dcterms:created>
  <dcterms:modified xsi:type="dcterms:W3CDTF">2026-02-09T08:52:48Z</dcterms:modified>
</cp:coreProperties>
</file>